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1" r:id="rId2"/>
    <p:sldId id="273" r:id="rId3"/>
    <p:sldId id="911" r:id="rId4"/>
    <p:sldId id="263" r:id="rId5"/>
    <p:sldId id="906" r:id="rId6"/>
    <p:sldId id="899" r:id="rId7"/>
    <p:sldId id="905" r:id="rId8"/>
    <p:sldId id="900" r:id="rId9"/>
    <p:sldId id="907" r:id="rId10"/>
    <p:sldId id="903" r:id="rId11"/>
    <p:sldId id="909" r:id="rId12"/>
    <p:sldId id="908" r:id="rId13"/>
    <p:sldId id="904" r:id="rId14"/>
    <p:sldId id="902" r:id="rId15"/>
    <p:sldId id="901" r:id="rId16"/>
    <p:sldId id="883" r:id="rId17"/>
    <p:sldId id="886" r:id="rId18"/>
    <p:sldId id="887" r:id="rId19"/>
    <p:sldId id="888" r:id="rId20"/>
    <p:sldId id="892" r:id="rId21"/>
    <p:sldId id="889" r:id="rId22"/>
    <p:sldId id="891" r:id="rId23"/>
    <p:sldId id="890" r:id="rId24"/>
    <p:sldId id="893" r:id="rId25"/>
    <p:sldId id="894" r:id="rId26"/>
    <p:sldId id="910" r:id="rId27"/>
    <p:sldId id="270" r:id="rId28"/>
    <p:sldId id="272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144"/>
    <a:srgbClr val="137F50"/>
    <a:srgbClr val="13BB69"/>
    <a:srgbClr val="12BB69"/>
    <a:srgbClr val="17BB69"/>
    <a:srgbClr val="16BB69"/>
    <a:srgbClr val="00B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 autoAdjust="0"/>
    <p:restoredTop sz="96208" autoAdjust="0"/>
  </p:normalViewPr>
  <p:slideViewPr>
    <p:cSldViewPr snapToGrid="0" snapToObjects="1">
      <p:cViewPr varScale="1">
        <p:scale>
          <a:sx n="119" d="100"/>
          <a:sy n="119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2DED-EFF8-744D-9BDA-0748B42FB4EB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E675A-1E56-554B-BD1D-F70D68FC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4 C Questions are Context, Causal, Challenge and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4 C Questions are Context, Causal, Challenge and Calibration</a:t>
            </a:r>
          </a:p>
          <a:p>
            <a:r>
              <a:rPr lang="en-US" b="1" dirty="0"/>
              <a:t>Liz Notes: </a:t>
            </a:r>
            <a:r>
              <a:rPr lang="en-US" dirty="0"/>
              <a:t>Some of these questions seem a but more manager/staff performance related, than CPA/client business performance…</a:t>
            </a:r>
          </a:p>
          <a:p>
            <a:r>
              <a:rPr lang="en-US" dirty="0"/>
              <a:t>Ideas for business questions:</a:t>
            </a:r>
          </a:p>
          <a:p>
            <a:r>
              <a:rPr lang="en-US" dirty="0"/>
              <a:t>What are some of the larger initiatives your team is working on?</a:t>
            </a:r>
          </a:p>
          <a:p>
            <a:r>
              <a:rPr lang="en-US" dirty="0"/>
              <a:t>What opportunities are you most excited about for the coming months?</a:t>
            </a:r>
          </a:p>
          <a:p>
            <a:r>
              <a:rPr lang="en-US" dirty="0"/>
              <a:t>What concerns you most about the next 90 days?</a:t>
            </a:r>
          </a:p>
          <a:p>
            <a:r>
              <a:rPr lang="en-US" dirty="0"/>
              <a:t>What surprised you most over the last month?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6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 note: We’ll use the Questions box for this interaction – Great question to ask the audience!!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Liz note: </a:t>
            </a:r>
            <a:r>
              <a:rPr lang="en-US" dirty="0"/>
              <a:t>Some of these questions seem more manager/staff related than CPA/client…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1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Verdana" panose="020B0604030504040204" pitchFamily="34" charset="0"/>
                <a:cs typeface="Futura Medium" panose="020B0602020204020303" pitchFamily="34" charset="-79"/>
              </a:rPr>
              <a:t>All truth and no love is brutality. All love and no truth is hypocrisy.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61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86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Dem0117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 growth</a:t>
            </a:r>
          </a:p>
          <a:p>
            <a:pPr marL="171450" indent="-171450">
              <a:buFontTx/>
              <a:buChar char="-"/>
            </a:pPr>
            <a:r>
              <a:rPr lang="en-US" dirty="0"/>
              <a:t>Fixed assets</a:t>
            </a:r>
          </a:p>
          <a:p>
            <a:pPr marL="171450" indent="-171450">
              <a:buFontTx/>
              <a:buChar char="-"/>
            </a:pPr>
            <a:r>
              <a:rPr lang="en-US" dirty="0"/>
              <a:t>A/R</a:t>
            </a:r>
          </a:p>
          <a:p>
            <a:pPr marL="171450" indent="-171450">
              <a:buFontTx/>
              <a:buChar char="-"/>
            </a:pPr>
            <a:r>
              <a:rPr lang="en-US" dirty="0"/>
              <a:t>Inventory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Dem0101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 growth – sustainable? Driving?</a:t>
            </a:r>
          </a:p>
          <a:p>
            <a:pPr marL="171450" indent="-171450">
              <a:buFontTx/>
              <a:buChar char="-"/>
            </a:pPr>
            <a:r>
              <a:rPr lang="en-US" dirty="0"/>
              <a:t>Margin difference - People costs above vs. below</a:t>
            </a:r>
          </a:p>
          <a:p>
            <a:pPr marL="171450" indent="-171450">
              <a:buFontTx/>
              <a:buChar char="-"/>
            </a:pPr>
            <a:r>
              <a:rPr lang="en-US" dirty="0"/>
              <a:t>A/R</a:t>
            </a:r>
          </a:p>
          <a:p>
            <a:pPr marL="171450" indent="-171450">
              <a:buFontTx/>
              <a:buChar char="-"/>
            </a:pPr>
            <a:r>
              <a:rPr lang="en-US" dirty="0"/>
              <a:t>Inventory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88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Liz note: </a:t>
            </a:r>
            <a:r>
              <a:rPr lang="en-US" dirty="0"/>
              <a:t>As you go through these industry examples, will you be talking about them in a case study formatting highlighting client examples? Tying in how these tools have helped CPAs’ clients improve their operating performance would be perfect!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2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90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0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23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5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5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6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Liz’s note: </a:t>
            </a:r>
            <a:r>
              <a:rPr lang="en-US" dirty="0"/>
              <a:t>I imagine setting the expectations up front with the client re: fees is most important (do you see CPAs offering the first consultation for free, and asking if the conversation is something the client would like to add on a monthly or quarterly basis?)</a:t>
            </a:r>
          </a:p>
          <a:p>
            <a:r>
              <a:rPr lang="en-US" dirty="0"/>
              <a:t>What types of projects do you hear that </a:t>
            </a:r>
            <a:r>
              <a:rPr lang="en-US" dirty="0" err="1"/>
              <a:t>Peerview’s</a:t>
            </a:r>
            <a:r>
              <a:rPr lang="en-US" dirty="0"/>
              <a:t> clients are picking 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7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trial account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your type: CPA firm or Operating company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days free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CC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4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2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Verdana" panose="020B0604030504040204" pitchFamily="34" charset="0"/>
                <a:cs typeface="Futura Medium" panose="020B0602020204020303" pitchFamily="34" charset="-79"/>
              </a:rPr>
              <a:t>Schedule is often dictated by clients and by deadlines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Verdana" panose="020B0604030504040204" pitchFamily="34" charset="0"/>
                <a:cs typeface="Futura Medium" panose="020B0602020204020303" pitchFamily="34" charset="-79"/>
              </a:rPr>
              <a:t>But, y</a:t>
            </a:r>
            <a:r>
              <a:rPr lang="en-US" sz="1200" dirty="0"/>
              <a:t>ou have to be available when clients need you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Moreover, you’re going to need to proactively reach out to your clients. 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Won’t happen if you’re booked solid.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Need to develop a plan that’s right for you – how much time to set aside, how to use it, with whom, etc., and then work the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8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Verdana" panose="020B0604030504040204" pitchFamily="34" charset="0"/>
                <a:cs typeface="Futura Medium" panose="020B0602020204020303" pitchFamily="34" charset="-79"/>
              </a:rPr>
              <a:t>B</a:t>
            </a:r>
            <a:r>
              <a:rPr lang="en-US" sz="1200" dirty="0"/>
              <a:t>usiness owners can be the worst at opening up. 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Constantly putting on public-face and telling everyone how great everything is. (Really busy. Great opportunities. Things are going well. Blah blah) 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Meanwhile, worried about payroll, the bank loan, the investor deal, the customer proposals, delivering products/services, PPP, PPE, and on and on… 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It’s hard to let your guard down and be candid about what’s going on.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1200" i="1" dirty="0">
                <a:ea typeface="Verdana" panose="020B0604030504040204" pitchFamily="34" charset="0"/>
                <a:cs typeface="Futura Medium" panose="020B0602020204020303" pitchFamily="34" charset="-79"/>
              </a:rPr>
              <a:t>It’s going to take some great questions &amp; listening to the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E675A-1E56-554B-BD1D-F70D68FCD2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9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3C2B-9DC9-FC43-9C2E-D33F85922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BC46B-55A4-0A48-9461-69E61CC0D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E6950-BBE9-7843-8B4A-63F418E2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BE8D6-71F3-964D-A68D-054D7A15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8E6D-1547-7946-8557-8C01A67B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A49C-77EC-2145-883E-4CCCD04A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CF26A-A495-3C46-B766-3AF16E2F6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F0FE-BA2A-5847-8BFC-57C4CF62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C68B-2EFA-9D4F-A001-17D459D5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94E10-F50E-584A-994A-406F6E2B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AD948-C097-9A40-BAA2-784C24C43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61D82-AA01-3E40-892C-4A5CB88F8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F3827-ECFC-7F43-A971-AB220BFD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F746E-7A8A-4140-9D0B-30A36636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F59E-DA9D-6246-BC91-41F0242F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BDC6-D249-EC46-841D-E9C5F7E1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C612-AAA6-274B-87ED-F115E4B6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A684-1005-A64B-9B8C-59C5640A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B0546-72B9-CB4C-8602-15AACD87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2B9D-F477-714B-90AB-702CB13B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4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3A2E-0CA0-0743-A34E-9B5F5167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62D06-7384-A140-B155-C7076DB8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7D4B9-AEC8-B845-A9CA-F4EC0A29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41C84-9486-184C-BA74-0F57F2C2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7FC8-46B9-F84A-93FE-5C9589FA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A2D9-482A-494E-81CF-23998C30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731B-1CDF-EF42-9361-AF0B7C02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600E6-4ED6-F542-9217-C6AD7960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54130-47C3-BF41-87E9-FB0A8588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5B6E8-2CB0-4E40-9663-BE77EC1D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914DE-C556-1D42-99F4-54F48F69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942E-0589-8D47-B3AB-AB0FA00D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46D1B-F0A7-0941-8121-B019E547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6F16A-FAA1-A046-8617-CFAB8AA0D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0AD63-2269-CA48-8B82-2829D7F69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E59D9-A495-F648-A996-A5E1F2AFC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AC877E-F6B0-EB41-80F2-038D0C33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684C8-FF8E-E04F-B2B9-1D087624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5BEB8-E5B2-484D-B57F-6EB126E0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C436-B797-584F-A475-6524632A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8118E-6BFA-9E4F-9E4E-E67519E5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3DE69-052F-C94F-B731-EBA71854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E832-41B6-B046-9CAA-42D0B37D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8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CEC9C-F59F-4848-99D5-7A6C7AA0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426ED-AEA3-ED4E-A617-12C6BD25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A74D1-1A13-554E-85D1-AD674805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9D7F-6CCF-4F48-A2D6-E4ABF86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5BC1-3133-2741-97D7-4F00A7D8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BAC25-E25F-EA41-B28A-92F80B5B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E3B6D-0088-3C4A-9E16-E5BCFBFA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2A689-952C-7F41-9AC4-A42F695D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80D13-61C9-7E40-86BD-48D59D9C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3C09-5562-7440-B881-849CF748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DB078-5403-A046-8CA2-894F7495C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9AA12-EB47-B646-92C9-C087AD3BC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B0131-6250-2C41-91BE-04078D5C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79CE7-D5D6-604F-B567-1E93B65F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90F4E-FB2F-9E4B-BA3F-61EDD188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DD066-58F1-6340-A374-3F6D5149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1AB0C-B72F-0C46-A221-9E1AC13EB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E8917-5675-ED45-9499-C06B1468D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DDD4-E4D0-124C-8071-DD7701E9886D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214AB-DAE7-4E40-89DC-7CFA3D7F0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784D-4D3C-1649-ACFB-69CFFAC8C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5CD2-A1D9-B64E-9A3D-B51CE33E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vergencecoaching.com/the-power-is-in-the-as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www.linkedin.com/in/glenn-dunlap-79b576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44817-7885-5B40-86E7-65323FA06FBF}"/>
              </a:ext>
            </a:extLst>
          </p:cNvPr>
          <p:cNvSpPr/>
          <p:nvPr/>
        </p:nvSpPr>
        <p:spPr>
          <a:xfrm>
            <a:off x="7113374" y="0"/>
            <a:ext cx="5078626" cy="5443151"/>
          </a:xfrm>
          <a:prstGeom prst="rect">
            <a:avLst/>
          </a:prstGeom>
          <a:solidFill>
            <a:srgbClr val="69B14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5384386"/>
            <a:ext cx="12192000" cy="14859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16AB81-B36B-3548-8C1A-D5224609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50" y="5763376"/>
            <a:ext cx="4374292" cy="985976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C774627-B4A2-8840-BE0E-0C5F9819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8" y="684220"/>
            <a:ext cx="7117492" cy="4003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14653D-9BBE-9044-93DE-8B1482D5BD9B}"/>
              </a:ext>
            </a:extLst>
          </p:cNvPr>
          <p:cNvSpPr txBox="1"/>
          <p:nvPr/>
        </p:nvSpPr>
        <p:spPr>
          <a:xfrm>
            <a:off x="7465541" y="1071919"/>
            <a:ext cx="437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Becoming a Consultative Advisor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E02CC-07B9-264D-8646-2B9C2A571B35}"/>
              </a:ext>
            </a:extLst>
          </p:cNvPr>
          <p:cNvSpPr txBox="1"/>
          <p:nvPr/>
        </p:nvSpPr>
        <p:spPr>
          <a:xfrm>
            <a:off x="7607376" y="3720595"/>
            <a:ext cx="4028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4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Asking Great Questions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2737685"/>
            <a:ext cx="10350838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Ice breaker questions: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What have you been working on?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What would you like to be working on?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Who (on your team) is kicking butt and taking names?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Best and worst thing that happened last week?</a:t>
            </a:r>
            <a:endParaRPr lang="en-US" sz="1400" i="1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Asking Great Questions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1983634"/>
            <a:ext cx="10350838" cy="37548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Open-ended questions: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ea typeface="Verdana" panose="020B0604030504040204" pitchFamily="34" charset="0"/>
                <a:cs typeface="Futura Medium" panose="020B0602020204020303" pitchFamily="34" charset="-79"/>
              </a:rPr>
              <a:t>What are some of the larger initiatives your team is working on?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ea typeface="Verdana" panose="020B0604030504040204" pitchFamily="34" charset="0"/>
                <a:cs typeface="Futura Medium" panose="020B0602020204020303" pitchFamily="34" charset="-79"/>
              </a:rPr>
              <a:t>What opportunities are you most excited about for the coming months?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ea typeface="Verdana" panose="020B0604030504040204" pitchFamily="34" charset="0"/>
                <a:cs typeface="Futura Medium" panose="020B0602020204020303" pitchFamily="34" charset="-79"/>
              </a:rPr>
              <a:t>What concerns you most about the next 90 days?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ea typeface="Verdana" panose="020B0604030504040204" pitchFamily="34" charset="0"/>
                <a:cs typeface="Futura Medium" panose="020B0602020204020303" pitchFamily="34" charset="-79"/>
              </a:rPr>
              <a:t>What surprised you most over the last month?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i="1" dirty="0"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lvl="1" algn="r">
              <a:buClr>
                <a:srgbClr val="69B144"/>
              </a:buClr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https://convergencecoaching.com/the-power-is-in-the-ask/</a:t>
            </a:r>
            <a:endParaRPr lang="en-US" sz="1400" i="1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Questions &amp; Answers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2905780"/>
            <a:ext cx="1035083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1" algn="ctr">
              <a:buClr>
                <a:srgbClr val="69B144"/>
              </a:buClr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What are your favorite questions to ask clients?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Questions &amp; Answers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1660472"/>
            <a:ext cx="10350838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Often, the initial answers won’t really tell you what’s going on. So, you’ll need to listen carefully and ask multiple follow up questions.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“Lower sales? Tell me about that?”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“Missed deadline? What happened?”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And more follow-ups: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“How will this impact performance?”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“What needs to be done to ensure this won’t happen again?”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“What’s the plan to fix this?” 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“Where do you need help?”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Speak Truth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2522239"/>
            <a:ext cx="10350838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How many times have you held something back because you were unsure how it would be received?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You have to be willing to address the difficult things that you see.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Let the numbers tell the story, avoid making things personal, &amp; stick to solving the problem at hand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Preparing for Meetings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2306797"/>
            <a:ext cx="10350838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Don’t wing it or come into a session fishing for ways to help. 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 have their numbers. Dig into them. 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Generate ideas, questions, suggestions ready to enable meaningful change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Financial Statement Analysis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DCF68-3318-D343-8061-09677117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7963">
            <a:off x="3040529" y="1792061"/>
            <a:ext cx="2995139" cy="454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CF3CB7-86B6-C443-BF9B-8CEBF0BF4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7278">
            <a:off x="5308411" y="2255002"/>
            <a:ext cx="3657600" cy="373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56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Construction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63379-CA1D-0F4F-988E-6713F1BA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29" y="1478969"/>
            <a:ext cx="5943742" cy="523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4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Construction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7B94A6-C1D5-8849-BE6B-EF714E39C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072" y="1514139"/>
            <a:ext cx="7259856" cy="508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42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Construction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202169-9B3B-AE47-BEE5-E3C23CCD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26" y="1685925"/>
            <a:ext cx="7943948" cy="474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31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About Peerview Data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0B6CB1-F5BC-494D-8F63-4D37CD773704}"/>
              </a:ext>
            </a:extLst>
          </p:cNvPr>
          <p:cNvSpPr txBox="1"/>
          <p:nvPr/>
        </p:nvSpPr>
        <p:spPr>
          <a:xfrm rot="10800000" flipH="1" flipV="1">
            <a:off x="357898" y="2348838"/>
            <a:ext cx="6962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9B144"/>
              </a:buClr>
            </a:pPr>
            <a:r>
              <a:rPr lang="en-US" sz="2800" dirty="0"/>
              <a:t>Peerview Data’s cloud-based analytics and advisory platform uses the data CPA firms already collect, factors in proprietary insights as well as trend &amp; market KPI's, and turns it into competitive insights CPAs and advisors can use to improve their clients’ performance.</a:t>
            </a:r>
            <a:endParaRPr lang="en-US" sz="2800" dirty="0"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8207D9A-A11A-F644-8188-A06335EE7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067" y="2137746"/>
            <a:ext cx="5052973" cy="28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35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Construction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7E922-0125-F641-8A86-3C42D41D8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70" y="1592128"/>
            <a:ext cx="8722659" cy="490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85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Manufacturing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3C23A6-E336-FD45-8879-82852BCCF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636" y="1505299"/>
            <a:ext cx="5908727" cy="515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4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Manufacturing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CDC51-7821-2346-BCB4-02893E401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30" y="1560640"/>
            <a:ext cx="7623740" cy="513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13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Manufacturing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36A52-F18E-3143-B395-F85A55E76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782" y="1685925"/>
            <a:ext cx="8272930" cy="479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42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Industry Examples - Manufacturing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2B82A-FA55-774D-9110-C6B4BFA0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356" y="1474108"/>
            <a:ext cx="8567288" cy="510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888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Live Examples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275560C-0DC5-D54A-9003-31A5BFED5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35" y="699769"/>
            <a:ext cx="9703930" cy="54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Pricing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1875911"/>
            <a:ext cx="10350838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Coming in prepped with analysis and deliverables increases the likelihood that your time will be billable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We see firms charge hourly for the prep time &amp; meeting or sometimes they’ll charge a package rate</a:t>
            </a:r>
          </a:p>
          <a:p>
            <a:pPr marL="1028700" lvl="1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Rates and structure vary based on size &amp; type of firm, who is delivering the work, etc., but we often hear $500-$1,000 for the analysis and initial prep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We would also expect that you’ll pick up a project or two as a result of the meeting, which becomes billable revenue, too.</a:t>
            </a:r>
            <a:endParaRPr lang="en-US" sz="2800" dirty="0"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Special Offer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1463507" y="2305615"/>
            <a:ext cx="463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Futura Medium" panose="020B0602020204020303" pitchFamily="34" charset="-79"/>
              </a:rPr>
              <a:t>30 days free</a:t>
            </a:r>
          </a:p>
          <a:p>
            <a:pPr marL="457200" indent="-4572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Futura Medium" panose="020B0602020204020303" pitchFamily="34" charset="-79"/>
              </a:rPr>
              <a:t>Run up to 5 companies</a:t>
            </a:r>
          </a:p>
          <a:p>
            <a:pPr marL="457200" indent="-4572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Futura Medium" panose="020B0602020204020303" pitchFamily="34" charset="-79"/>
              </a:rPr>
              <a:t>Full access to every report</a:t>
            </a:r>
          </a:p>
          <a:p>
            <a:pPr marL="457200" indent="-4572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Futura Medium" panose="020B0602020204020303" pitchFamily="34" charset="-79"/>
              </a:rPr>
              <a:t>Connect to QBO</a:t>
            </a:r>
          </a:p>
          <a:p>
            <a:pPr marL="457200" indent="-4572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Futura Medium" panose="020B0602020204020303" pitchFamily="34" charset="-79"/>
              </a:rPr>
              <a:t>No CC required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477236E-3E73-D042-ADC8-2F17DDE1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752" y="1786195"/>
            <a:ext cx="6023950" cy="33884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E52055-42F1-2A43-92E2-28A7ADE066CD}"/>
              </a:ext>
            </a:extLst>
          </p:cNvPr>
          <p:cNvSpPr/>
          <p:nvPr/>
        </p:nvSpPr>
        <p:spPr>
          <a:xfrm>
            <a:off x="2851971" y="5538028"/>
            <a:ext cx="648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http://www.peerviewdata.com/free_trial_account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9C0C4-86E1-5B49-8F34-C10E87B0926A}"/>
              </a:ext>
            </a:extLst>
          </p:cNvPr>
          <p:cNvSpPr/>
          <p:nvPr/>
        </p:nvSpPr>
        <p:spPr>
          <a:xfrm>
            <a:off x="1463505" y="1590941"/>
            <a:ext cx="910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9B144"/>
                </a:solidFill>
                <a:cs typeface="Futura Medium" panose="020B0602020204020303" pitchFamily="34" charset="-79"/>
              </a:rPr>
              <a:t>Signup Today for a Free Trial Account</a:t>
            </a:r>
            <a:endParaRPr lang="en-US" sz="2800" dirty="0">
              <a:solidFill>
                <a:srgbClr val="69B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57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7383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Contact Info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D2E77D-E66C-0B44-AB35-CB20A5B695F6}"/>
              </a:ext>
            </a:extLst>
          </p:cNvPr>
          <p:cNvSpPr txBox="1"/>
          <p:nvPr/>
        </p:nvSpPr>
        <p:spPr>
          <a:xfrm rot="10800000" flipH="1" flipV="1">
            <a:off x="5756787" y="2452009"/>
            <a:ext cx="5712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Tahoma" panose="020B0604030504040204" pitchFamily="34" charset="0"/>
                <a:cs typeface="Futura Medium" panose="020B0602020204020303" pitchFamily="34" charset="-79"/>
              </a:rPr>
              <a:t>Glenn Dunlap</a:t>
            </a:r>
          </a:p>
          <a:p>
            <a:r>
              <a:rPr lang="en-US" sz="2800" dirty="0">
                <a:ea typeface="Tahoma" panose="020B0604030504040204" pitchFamily="34" charset="0"/>
                <a:cs typeface="Futura Medium" panose="020B0602020204020303" pitchFamily="34" charset="-79"/>
              </a:rPr>
              <a:t>Founder + CEO</a:t>
            </a:r>
          </a:p>
          <a:p>
            <a:r>
              <a:rPr lang="en-US" sz="2800" dirty="0">
                <a:ea typeface="Tahoma" panose="020B0604030504040204" pitchFamily="34" charset="0"/>
                <a:cs typeface="Futura Medium" panose="020B0602020204020303" pitchFamily="34" charset="-79"/>
              </a:rPr>
              <a:t>Peerview Data, Inc.</a:t>
            </a:r>
          </a:p>
          <a:p>
            <a:r>
              <a:rPr lang="en-US" sz="2400" dirty="0">
                <a:ea typeface="Tahoma" panose="020B0604030504040204" pitchFamily="34" charset="0"/>
                <a:cs typeface="Futura Medium" panose="020B0602020204020303" pitchFamily="34" charset="-79"/>
              </a:rPr>
              <a:t>525 S Meridian St, Suite 1E11</a:t>
            </a:r>
          </a:p>
          <a:p>
            <a:r>
              <a:rPr lang="en-US" sz="2400" dirty="0">
                <a:ea typeface="Tahoma" panose="020B0604030504040204" pitchFamily="34" charset="0"/>
                <a:cs typeface="Futura Medium" panose="020B0602020204020303" pitchFamily="34" charset="-79"/>
              </a:rPr>
              <a:t>Indianapolis, IN 46259</a:t>
            </a:r>
          </a:p>
          <a:p>
            <a:r>
              <a:rPr lang="en-US" sz="2400" dirty="0">
                <a:ea typeface="Tahoma" panose="020B0604030504040204" pitchFamily="34" charset="0"/>
                <a:cs typeface="Futura Medium" panose="020B0602020204020303" pitchFamily="34" charset="-79"/>
              </a:rPr>
              <a:t>glenn.dunlap@peerviewdata.com</a:t>
            </a:r>
          </a:p>
          <a:p>
            <a:r>
              <a:rPr lang="en-US" sz="2400" dirty="0">
                <a:ea typeface="Tahoma" panose="020B0604030504040204" pitchFamily="34" charset="0"/>
                <a:cs typeface="Futura Medium" panose="020B0602020204020303" pitchFamily="34" charset="-79"/>
              </a:rPr>
              <a:t>317.507.3499</a:t>
            </a:r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4B93433-26EC-D644-AE71-F7BE6EF81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382" y="2053340"/>
            <a:ext cx="3659660" cy="36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3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44817-7885-5B40-86E7-65323FA06FBF}"/>
              </a:ext>
            </a:extLst>
          </p:cNvPr>
          <p:cNvSpPr/>
          <p:nvPr/>
        </p:nvSpPr>
        <p:spPr>
          <a:xfrm>
            <a:off x="7113374" y="0"/>
            <a:ext cx="5078626" cy="5443151"/>
          </a:xfrm>
          <a:prstGeom prst="rect">
            <a:avLst/>
          </a:prstGeom>
          <a:solidFill>
            <a:srgbClr val="69B14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5384386"/>
            <a:ext cx="12192000" cy="14859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16AB81-B36B-3548-8C1A-D5224609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50" y="5763376"/>
            <a:ext cx="4374292" cy="985976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C774627-B4A2-8840-BE0E-0C5F9819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8" y="684220"/>
            <a:ext cx="7117492" cy="4003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14653D-9BBE-9044-93DE-8B1482D5BD9B}"/>
              </a:ext>
            </a:extLst>
          </p:cNvPr>
          <p:cNvSpPr txBox="1"/>
          <p:nvPr/>
        </p:nvSpPr>
        <p:spPr>
          <a:xfrm>
            <a:off x="7607377" y="1940946"/>
            <a:ext cx="402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7642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About Our Speaker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E50D4-6E06-0744-85D0-16C7AEC7819C}"/>
              </a:ext>
            </a:extLst>
          </p:cNvPr>
          <p:cNvSpPr txBox="1"/>
          <p:nvPr/>
        </p:nvSpPr>
        <p:spPr>
          <a:xfrm>
            <a:off x="750324" y="4747343"/>
            <a:ext cx="565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Presenter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Glenn Dunlap</a:t>
            </a:r>
          </a:p>
          <a:p>
            <a:pPr lvl="0" defTabSz="457189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Connect on LinkedIn: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https://www.linkedin.com/in/glenn-dunlap-79b5763/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F143A80-C7D5-FA44-9DD0-AFFA5E14F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07" y="2196692"/>
            <a:ext cx="2363366" cy="236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C096B-5761-6646-BDCF-D26E257893E7}"/>
              </a:ext>
            </a:extLst>
          </p:cNvPr>
          <p:cNvSpPr txBox="1"/>
          <p:nvPr/>
        </p:nvSpPr>
        <p:spPr>
          <a:xfrm rot="10800000" flipH="1" flipV="1">
            <a:off x="4969490" y="2568570"/>
            <a:ext cx="6472186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Founder and CEO, Peerview Data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Co-founder of accounting and advisory firm, Milestone Advisors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Founder of Big League Tours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0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Learning Objectives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1999023"/>
            <a:ext cx="10350838" cy="37240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spcBef>
                <a:spcPts val="600"/>
              </a:spcBef>
              <a:buClr>
                <a:srgbClr val="69B144"/>
              </a:buClr>
              <a:buFont typeface="+mj-lt"/>
              <a:buAutoNum type="arabicParenR"/>
            </a:pPr>
            <a:r>
              <a:rPr lang="en-US" sz="2400" dirty="0">
                <a:ea typeface="Verdana" panose="020B0604030504040204" pitchFamily="34" charset="0"/>
                <a:cs typeface="Futura Medium" panose="020B0602020204020303" pitchFamily="34" charset="-79"/>
              </a:rPr>
              <a:t>Recognize how you can serve clients at a deeper level by becoming more consultative</a:t>
            </a:r>
          </a:p>
          <a:p>
            <a:pPr marL="571500" indent="-571500">
              <a:spcBef>
                <a:spcPts val="600"/>
              </a:spcBef>
              <a:buClr>
                <a:srgbClr val="69B144"/>
              </a:buClr>
              <a:buFont typeface="+mj-lt"/>
              <a:buAutoNum type="arabicParenR"/>
            </a:pPr>
            <a:r>
              <a:rPr lang="en-US" sz="2400" dirty="0">
                <a:ea typeface="Verdana" panose="020B0604030504040204" pitchFamily="34" charset="0"/>
                <a:cs typeface="Futura Medium" panose="020B0602020204020303" pitchFamily="34" charset="-79"/>
              </a:rPr>
              <a:t>Identify specific conversation starters to open the door for a broader conversation about business performance</a:t>
            </a:r>
          </a:p>
          <a:p>
            <a:pPr marL="571500" indent="-571500">
              <a:spcBef>
                <a:spcPts val="600"/>
              </a:spcBef>
              <a:buClr>
                <a:srgbClr val="69B144"/>
              </a:buClr>
              <a:buFont typeface="+mj-lt"/>
              <a:buAutoNum type="arabicParenR"/>
            </a:pPr>
            <a:r>
              <a:rPr lang="en-US" sz="2400" dirty="0">
                <a:ea typeface="Verdana" panose="020B0604030504040204" pitchFamily="34" charset="0"/>
                <a:cs typeface="Futura Medium" panose="020B0602020204020303" pitchFamily="34" charset="-79"/>
              </a:rPr>
              <a:t>Discover tools to help guide these conversations, such as </a:t>
            </a:r>
            <a:r>
              <a:rPr lang="en-US" sz="2400" dirty="0" err="1">
                <a:ea typeface="Verdana" panose="020B0604030504040204" pitchFamily="34" charset="0"/>
                <a:cs typeface="Futura Medium" panose="020B0602020204020303" pitchFamily="34" charset="-79"/>
              </a:rPr>
              <a:t>Peerview</a:t>
            </a:r>
            <a:r>
              <a:rPr lang="en-US" sz="2400" dirty="0">
                <a:ea typeface="Verdana" panose="020B0604030504040204" pitchFamily="34" charset="0"/>
                <a:cs typeface="Futura Medium" panose="020B0602020204020303" pitchFamily="34" charset="-79"/>
              </a:rPr>
              <a:t> Data's Company Reports, Practice Reports, and Summaries and Forecast Tools</a:t>
            </a:r>
          </a:p>
          <a:p>
            <a:pPr marL="571500" indent="-571500">
              <a:spcBef>
                <a:spcPts val="600"/>
              </a:spcBef>
              <a:buClr>
                <a:srgbClr val="69B144"/>
              </a:buClr>
              <a:buFont typeface="+mj-lt"/>
              <a:buAutoNum type="arabicParenR"/>
            </a:pPr>
            <a:r>
              <a:rPr lang="en-US" sz="2400" dirty="0">
                <a:ea typeface="Verdana" panose="020B0604030504040204" pitchFamily="34" charset="0"/>
                <a:cs typeface="Futura Medium" panose="020B0602020204020303" pitchFamily="34" charset="-79"/>
              </a:rPr>
              <a:t>Understand how future-focused discussions can help your clients improve their operating performance</a:t>
            </a:r>
          </a:p>
          <a:p>
            <a:pPr marL="571500" indent="-571500">
              <a:spcBef>
                <a:spcPts val="600"/>
              </a:spcBef>
              <a:buClr>
                <a:srgbClr val="69B144"/>
              </a:buClr>
              <a:buFont typeface="+mj-lt"/>
              <a:buAutoNum type="arabicParenR"/>
            </a:pPr>
            <a:r>
              <a:rPr lang="en-US" sz="2400" dirty="0">
                <a:ea typeface="Verdana" panose="020B0604030504040204" pitchFamily="34" charset="0"/>
                <a:cs typeface="Futura Medium" panose="020B0602020204020303" pitchFamily="34" charset="-79"/>
              </a:rPr>
              <a:t>Learn how other CPAs and advisors are pricing additional services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Answering the “Why”?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3384019"/>
            <a:ext cx="1035083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buClr>
                <a:srgbClr val="69B144"/>
              </a:buClr>
            </a:pPr>
            <a:r>
              <a:rPr lang="en-US" sz="2800" i="1" dirty="0"/>
              <a:t>“People don’t buy what you do; they buy why you do it.”</a:t>
            </a:r>
          </a:p>
          <a:p>
            <a:pPr algn="r">
              <a:buClr>
                <a:srgbClr val="69B144"/>
              </a:buClr>
            </a:pPr>
            <a:r>
              <a:rPr lang="en-US" sz="2800" dirty="0"/>
              <a:t>Simon Sinek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Answering the “Why”?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3168575"/>
            <a:ext cx="10350838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buClr>
                <a:srgbClr val="69B144"/>
              </a:buClr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Why Become a Consultative Advisor?</a:t>
            </a:r>
          </a:p>
          <a:p>
            <a:pPr marL="571500" indent="-571500" algn="ctr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>
              <a:buClr>
                <a:srgbClr val="69B144"/>
              </a:buClr>
            </a:pPr>
            <a:r>
              <a:rPr lang="en-US" sz="2800" i="1" dirty="0">
                <a:ea typeface="Verdana" panose="020B0604030504040204" pitchFamily="34" charset="0"/>
                <a:cs typeface="Futura Medium" panose="020B0602020204020303" pitchFamily="34" charset="-79"/>
              </a:rPr>
              <a:t>To serve the needs of your clients.</a:t>
            </a:r>
            <a:endParaRPr lang="en-US" sz="2800" i="1" dirty="0"/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Blocking the Time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2306800"/>
            <a:ext cx="10350838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Schedule driven by clients and deadlines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 have to be available when clients need you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Better yet is reaching out </a:t>
            </a:r>
            <a:r>
              <a:rPr lang="en-US" sz="2800" i="1" dirty="0"/>
              <a:t>before they know</a:t>
            </a:r>
            <a:r>
              <a:rPr lang="en-US" sz="2800" dirty="0"/>
              <a:t> they need you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Won’t happen if you’re booked solid.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Need to develop a plan that’s right for you – how much time to set aside, how to use it, with whom, etc., and then work the plan 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Asking Great Questions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2737684"/>
            <a:ext cx="10350838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B</a:t>
            </a:r>
            <a:r>
              <a:rPr lang="en-US" sz="2800" dirty="0"/>
              <a:t>usiness owners can be the worst at opening up. 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Public vs. private – switch can be tough</a:t>
            </a:r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Clr>
                <a:srgbClr val="69B144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ea typeface="Verdana" panose="020B0604030504040204" pitchFamily="34" charset="0"/>
                <a:cs typeface="Futura Medium" panose="020B0602020204020303" pitchFamily="34" charset="-79"/>
              </a:rPr>
              <a:t>It’s going to take some great questions &amp; active listening to get things started on the right track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7149E-1020-DF4A-A60D-BDC29835DFC2}"/>
              </a:ext>
            </a:extLst>
          </p:cNvPr>
          <p:cNvSpPr/>
          <p:nvPr/>
        </p:nvSpPr>
        <p:spPr>
          <a:xfrm>
            <a:off x="0" y="0"/>
            <a:ext cx="12192000" cy="14032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Futura Medium" panose="020B0602020204020303" pitchFamily="34" charset="-79"/>
              </a:rPr>
              <a:t>Asking Great Questions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C3E94D-09B6-D449-A4E7-4C68422B3B43}"/>
              </a:ext>
            </a:extLst>
          </p:cNvPr>
          <p:cNvSpPr/>
          <p:nvPr/>
        </p:nvSpPr>
        <p:spPr>
          <a:xfrm rot="5400000">
            <a:off x="349081" y="571500"/>
            <a:ext cx="1685925" cy="542925"/>
          </a:xfrm>
          <a:prstGeom prst="homePlate">
            <a:avLst/>
          </a:prstGeom>
          <a:solidFill>
            <a:srgbClr val="69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21D57-602E-6D43-992C-12F962F21986}"/>
              </a:ext>
            </a:extLst>
          </p:cNvPr>
          <p:cNvSpPr txBox="1"/>
          <p:nvPr/>
        </p:nvSpPr>
        <p:spPr>
          <a:xfrm rot="10800000" flipH="1" flipV="1">
            <a:off x="920581" y="3168571"/>
            <a:ext cx="10350838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buClr>
                <a:srgbClr val="69B144"/>
              </a:buClr>
            </a:pPr>
            <a:r>
              <a:rPr lang="en-US" sz="2800" dirty="0">
                <a:ea typeface="Verdana" panose="020B0604030504040204" pitchFamily="34" charset="0"/>
                <a:cs typeface="Futura Medium" panose="020B0602020204020303" pitchFamily="34" charset="-79"/>
              </a:rPr>
              <a:t>“The smart ones ask when they don’t know. And, sometimes, when they do.”</a:t>
            </a:r>
          </a:p>
          <a:p>
            <a:pPr algn="r">
              <a:buClr>
                <a:srgbClr val="69B144"/>
              </a:buClr>
            </a:pPr>
            <a:r>
              <a:rPr lang="en-US" sz="2800" i="1" dirty="0">
                <a:ea typeface="Verdana" panose="020B0604030504040204" pitchFamily="34" charset="0"/>
                <a:cs typeface="Futura Medium" panose="020B0602020204020303" pitchFamily="34" charset="-79"/>
              </a:rPr>
              <a:t>Malcolm Forbes</a:t>
            </a:r>
          </a:p>
        </p:txBody>
      </p:sp>
      <p:pic>
        <p:nvPicPr>
          <p:cNvPr id="8" name="Picture 7" descr="A picture containing sitting, dark, laptop, computer&#10;&#10;Description automatically generated">
            <a:extLst>
              <a:ext uri="{FF2B5EF4-FFF2-40B4-BE49-F238E27FC236}">
                <a16:creationId xmlns:a16="http://schemas.microsoft.com/office/drawing/2014/main" id="{F502DC98-85D1-6D42-978F-18CAC926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77" y="6363054"/>
            <a:ext cx="1541615" cy="4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10163</TotalTime>
  <Words>1344</Words>
  <Application>Microsoft Macintosh PowerPoint</Application>
  <PresentationFormat>Widescreen</PresentationFormat>
  <Paragraphs>177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Bronte Eaker</dc:creator>
  <cp:lastModifiedBy>Glenn Dunlap</cp:lastModifiedBy>
  <cp:revision>109</cp:revision>
  <cp:lastPrinted>2020-06-15T16:41:20Z</cp:lastPrinted>
  <dcterms:created xsi:type="dcterms:W3CDTF">2020-06-15T13:05:22Z</dcterms:created>
  <dcterms:modified xsi:type="dcterms:W3CDTF">2020-10-20T16:55:47Z</dcterms:modified>
</cp:coreProperties>
</file>